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54c6b34b44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54c6b34b44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54c6b34b44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54c6b34b44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4c6b34b44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54c6b34b44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54c6b34b44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54c6b34b44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4c6b34b44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4c6b34b44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54c6b34b44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54c6b34b44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54c6b34b44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54c6b34b44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54c6b34b44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54c6b34b44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4c6b34b44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54c6b34b44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54c6b34b44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54c6b34b44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54c6b34b4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54c6b34b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54c6b34b44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54c6b34b44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587297d0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587297d0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587297d0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587297d0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576e6edf9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576e6edf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576e6edf9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576e6edf9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76e6edf92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76e6edf92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576e6edf92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3576e6edf92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576e6edf92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576e6edf9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576e6edf92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576e6edf9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576e6edf92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3576e6edf92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33629686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33629686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576e6edf92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576e6edf92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576e6edf92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576e6edf92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576e6edf92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576e6edf92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576e6edf92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576e6edf92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576e6edf92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576e6edf92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576e6edf92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576e6edf92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576e6edf92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3576e6edf92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576e6edf92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576e6edf92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576e6edf92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3576e6edf92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4c6b34b4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4c6b34b4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4c6b34b44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4c6b34b4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54c6b34b4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54c6b34b4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4c6b34b44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4c6b34b44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4c6b34b44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4c6b34b44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54c6b34b44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54c6b34b44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6.png"/><Relationship Id="rId6" Type="http://schemas.openxmlformats.org/officeDocument/2006/relationships/image" Target="../media/image2.png"/><Relationship Id="rId7" Type="http://schemas.openxmlformats.org/officeDocument/2006/relationships/image" Target="../media/image5.png"/><Relationship Id="rId8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6.png"/><Relationship Id="rId6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311700" y="19429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Machine Learning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CCS3102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Machine Learning?</a:t>
            </a:r>
            <a:endParaRPr/>
          </a:p>
        </p:txBody>
      </p:sp>
      <p:sp>
        <p:nvSpPr>
          <p:cNvPr id="144" name="Google Shape;144;p22"/>
          <p:cNvSpPr txBox="1"/>
          <p:nvPr>
            <p:ph idx="1" type="body"/>
          </p:nvPr>
        </p:nvSpPr>
        <p:spPr>
          <a:xfrm>
            <a:off x="311700" y="985650"/>
            <a:ext cx="85206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Certainly they cannot, because…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145" name="Google Shape;145;p22"/>
          <p:cNvGrpSpPr/>
          <p:nvPr/>
        </p:nvGrpSpPr>
        <p:grpSpPr>
          <a:xfrm>
            <a:off x="999250" y="1373665"/>
            <a:ext cx="1729826" cy="3436998"/>
            <a:chOff x="484400" y="1446327"/>
            <a:chExt cx="1729826" cy="3436998"/>
          </a:xfrm>
        </p:grpSpPr>
        <p:pic>
          <p:nvPicPr>
            <p:cNvPr id="146" name="Google Shape;146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84400" y="1446327"/>
              <a:ext cx="1729826" cy="973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7" name="Google Shape;147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4400" y="2604575"/>
              <a:ext cx="1729826" cy="1055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8" name="Google Shape;148;p2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84400" y="3828225"/>
              <a:ext cx="1729824" cy="105510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49" name="Google Shape;149;p22"/>
          <p:cNvCxnSpPr/>
          <p:nvPr/>
        </p:nvCxnSpPr>
        <p:spPr>
          <a:xfrm>
            <a:off x="3113050" y="1881300"/>
            <a:ext cx="1515600" cy="9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0" name="Google Shape;150;p22"/>
          <p:cNvCxnSpPr/>
          <p:nvPr/>
        </p:nvCxnSpPr>
        <p:spPr>
          <a:xfrm>
            <a:off x="3113050" y="3040100"/>
            <a:ext cx="1515600" cy="9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1" name="Google Shape;151;p22"/>
          <p:cNvCxnSpPr/>
          <p:nvPr/>
        </p:nvCxnSpPr>
        <p:spPr>
          <a:xfrm>
            <a:off x="3113050" y="4293550"/>
            <a:ext cx="1515600" cy="9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2" name="Google Shape;152;p22"/>
          <p:cNvSpPr/>
          <p:nvPr/>
        </p:nvSpPr>
        <p:spPr>
          <a:xfrm>
            <a:off x="5648700" y="1356850"/>
            <a:ext cx="1236600" cy="856440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</a:t>
            </a:r>
            <a:endParaRPr/>
          </a:p>
        </p:txBody>
      </p:sp>
      <p:sp>
        <p:nvSpPr>
          <p:cNvPr id="153" name="Google Shape;153;p22"/>
          <p:cNvSpPr/>
          <p:nvPr/>
        </p:nvSpPr>
        <p:spPr>
          <a:xfrm>
            <a:off x="5648700" y="2552425"/>
            <a:ext cx="1236600" cy="856440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is a car???</a:t>
            </a:r>
            <a:endParaRPr/>
          </a:p>
        </p:txBody>
      </p:sp>
      <p:sp>
        <p:nvSpPr>
          <p:cNvPr id="154" name="Google Shape;154;p22"/>
          <p:cNvSpPr/>
          <p:nvPr/>
        </p:nvSpPr>
        <p:spPr>
          <a:xfrm>
            <a:off x="5613450" y="3675999"/>
            <a:ext cx="1680804" cy="1134648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 goo gaa gaa brum brum :)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Machine Learning?</a:t>
            </a:r>
            <a:endParaRPr/>
          </a:p>
        </p:txBody>
      </p:sp>
      <p:sp>
        <p:nvSpPr>
          <p:cNvPr id="160" name="Google Shape;160;p23"/>
          <p:cNvSpPr txBox="1"/>
          <p:nvPr>
            <p:ph idx="1" type="body"/>
          </p:nvPr>
        </p:nvSpPr>
        <p:spPr>
          <a:xfrm>
            <a:off x="311700" y="1152475"/>
            <a:ext cx="85206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what </a:t>
            </a:r>
            <a:r>
              <a:rPr lang="en"/>
              <a:t>about</a:t>
            </a:r>
            <a:r>
              <a:rPr lang="en"/>
              <a:t> machine?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813925"/>
            <a:ext cx="2437025" cy="2437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"/>
          <p:cNvSpPr txBox="1"/>
          <p:nvPr>
            <p:ph idx="1" type="body"/>
          </p:nvPr>
        </p:nvSpPr>
        <p:spPr>
          <a:xfrm>
            <a:off x="3620425" y="1813925"/>
            <a:ext cx="3558300" cy="12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Machines follow instructions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We can ask machines to perform </a:t>
            </a:r>
            <a:r>
              <a:rPr lang="en" sz="1200"/>
              <a:t>arithmetic</a:t>
            </a:r>
            <a:r>
              <a:rPr lang="en" sz="1200"/>
              <a:t> computations / calculations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And More complex tasks. 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63" name="Google Shape;163;p23"/>
          <p:cNvSpPr/>
          <p:nvPr/>
        </p:nvSpPr>
        <p:spPr>
          <a:xfrm>
            <a:off x="4205250" y="3060125"/>
            <a:ext cx="2973456" cy="1611900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we make machines behave like </a:t>
            </a:r>
            <a:r>
              <a:rPr lang="en"/>
              <a:t>humans</a:t>
            </a:r>
            <a:r>
              <a:rPr lang="en"/>
              <a:t>?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Machine Learning?</a:t>
            </a:r>
            <a:endParaRPr/>
          </a:p>
        </p:txBody>
      </p:sp>
      <p:sp>
        <p:nvSpPr>
          <p:cNvPr id="169" name="Google Shape;169;p24"/>
          <p:cNvSpPr txBox="1"/>
          <p:nvPr>
            <p:ph idx="1" type="body"/>
          </p:nvPr>
        </p:nvSpPr>
        <p:spPr>
          <a:xfrm>
            <a:off x="311700" y="1152475"/>
            <a:ext cx="85206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we make machines behave like humans?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813925"/>
            <a:ext cx="2437025" cy="2437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4"/>
          <p:cNvSpPr txBox="1"/>
          <p:nvPr>
            <p:ph idx="1" type="body"/>
          </p:nvPr>
        </p:nvSpPr>
        <p:spPr>
          <a:xfrm>
            <a:off x="3620425" y="1813925"/>
            <a:ext cx="3558300" cy="14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Yes, just like what we did to humans, we need to provide experience to machines.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/>
              <a:t>How do we do that?</a:t>
            </a:r>
            <a:endParaRPr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Machine Learning?</a:t>
            </a:r>
            <a:endParaRPr/>
          </a:p>
        </p:txBody>
      </p:sp>
      <p:sp>
        <p:nvSpPr>
          <p:cNvPr id="177" name="Google Shape;177;p25"/>
          <p:cNvSpPr txBox="1"/>
          <p:nvPr>
            <p:ph idx="1" type="body"/>
          </p:nvPr>
        </p:nvSpPr>
        <p:spPr>
          <a:xfrm>
            <a:off x="311700" y="1152475"/>
            <a:ext cx="85206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we make machines behave like humans?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8" name="Google Shape;17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813925"/>
            <a:ext cx="2437025" cy="243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3450" y="2288875"/>
            <a:ext cx="1621825" cy="162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44650" y="2017775"/>
            <a:ext cx="1454550" cy="182557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5"/>
          <p:cNvSpPr/>
          <p:nvPr/>
        </p:nvSpPr>
        <p:spPr>
          <a:xfrm>
            <a:off x="6437800" y="2853225"/>
            <a:ext cx="379500" cy="3993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5"/>
          <p:cNvSpPr txBox="1"/>
          <p:nvPr/>
        </p:nvSpPr>
        <p:spPr>
          <a:xfrm>
            <a:off x="4349600" y="4075350"/>
            <a:ext cx="1621800" cy="3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Data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83" name="Google Shape;183;p25"/>
          <p:cNvSpPr txBox="1"/>
          <p:nvPr/>
        </p:nvSpPr>
        <p:spPr>
          <a:xfrm>
            <a:off x="7180275" y="4075350"/>
            <a:ext cx="1621800" cy="3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Algorithms</a:t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184" name="Google Shape;184;p25"/>
          <p:cNvCxnSpPr/>
          <p:nvPr/>
        </p:nvCxnSpPr>
        <p:spPr>
          <a:xfrm flipH="1">
            <a:off x="2843625" y="2752175"/>
            <a:ext cx="1140300" cy="9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Machine Learning?</a:t>
            </a:r>
            <a:endParaRPr/>
          </a:p>
        </p:txBody>
      </p:sp>
      <p:sp>
        <p:nvSpPr>
          <p:cNvPr id="190" name="Google Shape;190;p26"/>
          <p:cNvSpPr txBox="1"/>
          <p:nvPr>
            <p:ph idx="1" type="body"/>
          </p:nvPr>
        </p:nvSpPr>
        <p:spPr>
          <a:xfrm>
            <a:off x="311700" y="1152475"/>
            <a:ext cx="6626400" cy="33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What are the qualities of good data </a:t>
            </a:r>
            <a:r>
              <a:rPr lang="en" sz="1500"/>
              <a:t>?</a:t>
            </a:r>
            <a:endParaRPr sz="1500"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Accuracy - Data must be free from errors and </a:t>
            </a:r>
            <a:r>
              <a:rPr lang="en" sz="1200"/>
              <a:t>inconsistencies</a:t>
            </a:r>
            <a:r>
              <a:rPr lang="en" sz="1200"/>
              <a:t> to ensure </a:t>
            </a:r>
            <a:r>
              <a:rPr lang="en" sz="1200"/>
              <a:t>algorithms</a:t>
            </a:r>
            <a:r>
              <a:rPr lang="en" sz="1200"/>
              <a:t> learn from reliable source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Completeness - Data should contain all the necessary information to address the problem being solved, including handling missing values.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Reliability - Data should be consistent and trustworthy, meaning it can be </a:t>
            </a:r>
            <a:r>
              <a:rPr lang="en" sz="1200"/>
              <a:t>depended upon to represent the real world.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Relevance - The data should be directly related to the problem being addressed.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Timeliness - The data should be current and reflect the latest information to ensure model’s predictions are accurate.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Diversity - The dataset should include a variety of examples to help model learn from different scenarios and generalize well to unseen data.</a:t>
            </a:r>
            <a:endParaRPr sz="1200"/>
          </a:p>
        </p:txBody>
      </p:sp>
      <p:grpSp>
        <p:nvGrpSpPr>
          <p:cNvPr id="191" name="Google Shape;191;p26"/>
          <p:cNvGrpSpPr/>
          <p:nvPr/>
        </p:nvGrpSpPr>
        <p:grpSpPr>
          <a:xfrm>
            <a:off x="6981500" y="1963075"/>
            <a:ext cx="1645675" cy="2099375"/>
            <a:chOff x="4349600" y="2288875"/>
            <a:chExt cx="1645675" cy="2099375"/>
          </a:xfrm>
        </p:grpSpPr>
        <p:pic>
          <p:nvPicPr>
            <p:cNvPr id="192" name="Google Shape;192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373450" y="2288875"/>
              <a:ext cx="1621825" cy="16218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3" name="Google Shape;193;p26"/>
            <p:cNvSpPr txBox="1"/>
            <p:nvPr/>
          </p:nvSpPr>
          <p:spPr>
            <a:xfrm>
              <a:off x="4349600" y="4075350"/>
              <a:ext cx="16218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Data</a:t>
              </a:r>
              <a:endParaRPr sz="1800"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Machine Learning?</a:t>
            </a:r>
            <a:endParaRPr/>
          </a:p>
        </p:txBody>
      </p:sp>
      <p:sp>
        <p:nvSpPr>
          <p:cNvPr id="199" name="Google Shape;199;p27"/>
          <p:cNvSpPr txBox="1"/>
          <p:nvPr>
            <p:ph idx="1" type="body"/>
          </p:nvPr>
        </p:nvSpPr>
        <p:spPr>
          <a:xfrm>
            <a:off x="311700" y="1152475"/>
            <a:ext cx="6626400" cy="33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What are the qualities of good data ?</a:t>
            </a:r>
            <a:endParaRPr sz="1500"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Representativeness - The data should be representative of the target population or scenario to avoid bias and ensure the model's predictions are applicable.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Quantity - A large enough dataset is needed to train the model effectively and capture complex patterns.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Consistency - Data should be formatted consistently across all samples, ensuring the model learns from reliable data.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Labeling - In supervised learning, data should be properly labeled or annotated to teach the model how to recognize outcomes.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Cleanliness - Data should be free from errors, inconsistencies, and irrelevant information through processes like data cleaning.</a:t>
            </a:r>
            <a:endParaRPr sz="1200"/>
          </a:p>
        </p:txBody>
      </p:sp>
      <p:grpSp>
        <p:nvGrpSpPr>
          <p:cNvPr id="200" name="Google Shape;200;p27"/>
          <p:cNvGrpSpPr/>
          <p:nvPr/>
        </p:nvGrpSpPr>
        <p:grpSpPr>
          <a:xfrm>
            <a:off x="6981500" y="1963075"/>
            <a:ext cx="1645675" cy="2099375"/>
            <a:chOff x="4349600" y="2288875"/>
            <a:chExt cx="1645675" cy="2099375"/>
          </a:xfrm>
        </p:grpSpPr>
        <p:pic>
          <p:nvPicPr>
            <p:cNvPr id="201" name="Google Shape;201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373450" y="2288875"/>
              <a:ext cx="1621825" cy="16218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2" name="Google Shape;202;p27"/>
            <p:cNvSpPr txBox="1"/>
            <p:nvPr/>
          </p:nvSpPr>
          <p:spPr>
            <a:xfrm>
              <a:off x="4349600" y="4075350"/>
              <a:ext cx="16218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Data</a:t>
              </a:r>
              <a:endParaRPr sz="1800"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Machine Learning?</a:t>
            </a:r>
            <a:endParaRPr/>
          </a:p>
        </p:txBody>
      </p:sp>
      <p:sp>
        <p:nvSpPr>
          <p:cNvPr id="208" name="Google Shape;208;p28"/>
          <p:cNvSpPr txBox="1"/>
          <p:nvPr>
            <p:ph idx="1" type="body"/>
          </p:nvPr>
        </p:nvSpPr>
        <p:spPr>
          <a:xfrm>
            <a:off x="311700" y="1152475"/>
            <a:ext cx="6847800" cy="32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What these ML algorithms do?</a:t>
            </a:r>
            <a:endParaRPr sz="1500"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These algorithms are meant to </a:t>
            </a:r>
            <a:r>
              <a:rPr lang="en" sz="1200"/>
              <a:t>execute</a:t>
            </a:r>
            <a:r>
              <a:rPr lang="en" sz="1200"/>
              <a:t> programs on the data, with respect to the </a:t>
            </a:r>
            <a:r>
              <a:rPr lang="en" sz="1200"/>
              <a:t>underlying</a:t>
            </a:r>
            <a:r>
              <a:rPr lang="en" sz="1200"/>
              <a:t> tasks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Programs to: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Identify required rules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Extract patterns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Extract features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Identify relations</a:t>
            </a:r>
            <a:endParaRPr sz="12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/>
              <a:t>So later, we can use whatever programs learnt to make predictions/inference…</a:t>
            </a:r>
            <a:endParaRPr sz="1200"/>
          </a:p>
        </p:txBody>
      </p:sp>
      <p:grpSp>
        <p:nvGrpSpPr>
          <p:cNvPr id="209" name="Google Shape;209;p28"/>
          <p:cNvGrpSpPr/>
          <p:nvPr/>
        </p:nvGrpSpPr>
        <p:grpSpPr>
          <a:xfrm>
            <a:off x="7180275" y="2017775"/>
            <a:ext cx="1621800" cy="2370475"/>
            <a:chOff x="7180275" y="2017775"/>
            <a:chExt cx="1621800" cy="2370475"/>
          </a:xfrm>
        </p:grpSpPr>
        <p:pic>
          <p:nvPicPr>
            <p:cNvPr id="210" name="Google Shape;210;p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244650" y="2017775"/>
              <a:ext cx="1454550" cy="1825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1" name="Google Shape;211;p28"/>
            <p:cNvSpPr txBox="1"/>
            <p:nvPr/>
          </p:nvSpPr>
          <p:spPr>
            <a:xfrm>
              <a:off x="7180275" y="4075350"/>
              <a:ext cx="16218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Algorithms</a:t>
              </a:r>
              <a:endParaRPr sz="1800"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Machine Learning?</a:t>
            </a:r>
            <a:endParaRPr/>
          </a:p>
        </p:txBody>
      </p:sp>
      <p:sp>
        <p:nvSpPr>
          <p:cNvPr id="217" name="Google Shape;217;p29"/>
          <p:cNvSpPr txBox="1"/>
          <p:nvPr>
            <p:ph idx="1" type="body"/>
          </p:nvPr>
        </p:nvSpPr>
        <p:spPr>
          <a:xfrm>
            <a:off x="311700" y="1152475"/>
            <a:ext cx="6847800" cy="32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In Summary (</a:t>
            </a:r>
            <a:r>
              <a:rPr lang="en" sz="1200"/>
              <a:t>Given a machine learning task</a:t>
            </a:r>
            <a:r>
              <a:rPr lang="en" sz="1500"/>
              <a:t>) …</a:t>
            </a:r>
            <a:endParaRPr sz="1500"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Identify and create appropriate datasets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Apply relevant algorithm train a best model, which will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Learn/extract rules, features or patterns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Output the decision (prediction)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grpSp>
        <p:nvGrpSpPr>
          <p:cNvPr id="218" name="Google Shape;218;p29"/>
          <p:cNvGrpSpPr/>
          <p:nvPr/>
        </p:nvGrpSpPr>
        <p:grpSpPr>
          <a:xfrm>
            <a:off x="7180275" y="2017775"/>
            <a:ext cx="1621800" cy="2370475"/>
            <a:chOff x="7180275" y="2017775"/>
            <a:chExt cx="1621800" cy="2370475"/>
          </a:xfrm>
        </p:grpSpPr>
        <p:pic>
          <p:nvPicPr>
            <p:cNvPr id="219" name="Google Shape;219;p2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244650" y="2017775"/>
              <a:ext cx="1454550" cy="1825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0" name="Google Shape;220;p29"/>
            <p:cNvSpPr txBox="1"/>
            <p:nvPr/>
          </p:nvSpPr>
          <p:spPr>
            <a:xfrm>
              <a:off x="7180275" y="4075350"/>
              <a:ext cx="16218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Algorithms</a:t>
              </a:r>
              <a:endParaRPr sz="1800"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Rule Based Systems vs ML Systems</a:t>
            </a:r>
            <a:endParaRPr/>
          </a:p>
        </p:txBody>
      </p:sp>
      <p:sp>
        <p:nvSpPr>
          <p:cNvPr id="226" name="Google Shape;226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it is a rule based system we will have rules</a:t>
            </a:r>
            <a:endParaRPr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x1: year of manufacture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x2: year of registered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x3: number of previous owners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x4: mileage / odometer reading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x5: mileage per litre of fuel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x6: number of previous accidents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x7: vehicle color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x8: country of origin 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x9: make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x10: interior condition (good/ok/bad)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And many more…</a:t>
            </a:r>
            <a:endParaRPr sz="1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Rule Based Systems vs ML Systems</a:t>
            </a:r>
            <a:endParaRPr/>
          </a:p>
        </p:txBody>
      </p:sp>
      <p:sp>
        <p:nvSpPr>
          <p:cNvPr id="232" name="Google Shape;232;p31"/>
          <p:cNvSpPr txBox="1"/>
          <p:nvPr>
            <p:ph idx="1" type="body"/>
          </p:nvPr>
        </p:nvSpPr>
        <p:spPr>
          <a:xfrm>
            <a:off x="311700" y="1152475"/>
            <a:ext cx="85206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Let’s consider a car price prediction system, how would we predict the price?</a:t>
            </a:r>
            <a:endParaRPr sz="4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233" name="Google Shape;23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2025" y="1562200"/>
            <a:ext cx="3323312" cy="3140225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1"/>
          <p:cNvSpPr/>
          <p:nvPr/>
        </p:nvSpPr>
        <p:spPr>
          <a:xfrm>
            <a:off x="1106650" y="1967900"/>
            <a:ext cx="2333556" cy="1717740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Considering only three features…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Evaluations</a:t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End of course exams : 70 %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Project : 20 %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Mid Term </a:t>
            </a:r>
            <a:r>
              <a:rPr lang="en"/>
              <a:t>Assessment</a:t>
            </a:r>
            <a:r>
              <a:rPr lang="en"/>
              <a:t> : 10 % 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Rule Based Systems vs ML Systems</a:t>
            </a:r>
            <a:endParaRPr/>
          </a:p>
        </p:txBody>
      </p:sp>
      <p:sp>
        <p:nvSpPr>
          <p:cNvPr id="240" name="Google Shape;240;p32"/>
          <p:cNvSpPr txBox="1"/>
          <p:nvPr>
            <p:ph idx="1" type="body"/>
          </p:nvPr>
        </p:nvSpPr>
        <p:spPr>
          <a:xfrm>
            <a:off x="311700" y="1152475"/>
            <a:ext cx="53274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Let’s consider a car price prediction system, how would we predict the price?</a:t>
            </a:r>
            <a:endParaRPr sz="4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41" name="Google Shape;241;p32"/>
          <p:cNvSpPr/>
          <p:nvPr/>
        </p:nvSpPr>
        <p:spPr>
          <a:xfrm>
            <a:off x="1106650" y="1967900"/>
            <a:ext cx="2333556" cy="1717740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Considering all the features we declared…</a:t>
            </a:r>
            <a:endParaRPr/>
          </a:p>
        </p:txBody>
      </p:sp>
      <p:pic>
        <p:nvPicPr>
          <p:cNvPr id="242" name="Google Shape;24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0900" y="298325"/>
            <a:ext cx="3146750" cy="465752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2"/>
          <p:cNvSpPr txBox="1"/>
          <p:nvPr>
            <p:ph idx="1" type="body"/>
          </p:nvPr>
        </p:nvSpPr>
        <p:spPr>
          <a:xfrm>
            <a:off x="290900" y="4326500"/>
            <a:ext cx="53274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Oops, </a:t>
            </a:r>
            <a:r>
              <a:rPr lang="en" sz="4800"/>
              <a:t>what if we have more features? And what we always find new features to consider?</a:t>
            </a:r>
            <a:endParaRPr sz="4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Rule Based Systems vs ML Systems</a:t>
            </a:r>
            <a:endParaRPr/>
          </a:p>
        </p:txBody>
      </p:sp>
      <p:sp>
        <p:nvSpPr>
          <p:cNvPr id="249" name="Google Shape;249;p33"/>
          <p:cNvSpPr txBox="1"/>
          <p:nvPr>
            <p:ph idx="1" type="body"/>
          </p:nvPr>
        </p:nvSpPr>
        <p:spPr>
          <a:xfrm>
            <a:off x="290900" y="4326500"/>
            <a:ext cx="53274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grpSp>
        <p:nvGrpSpPr>
          <p:cNvPr id="250" name="Google Shape;250;p33"/>
          <p:cNvGrpSpPr/>
          <p:nvPr/>
        </p:nvGrpSpPr>
        <p:grpSpPr>
          <a:xfrm>
            <a:off x="849463" y="1847550"/>
            <a:ext cx="7445075" cy="1323300"/>
            <a:chOff x="1350475" y="1910100"/>
            <a:chExt cx="7445075" cy="1323300"/>
          </a:xfrm>
        </p:grpSpPr>
        <p:sp>
          <p:nvSpPr>
            <p:cNvPr id="251" name="Google Shape;251;p33"/>
            <p:cNvSpPr/>
            <p:nvPr/>
          </p:nvSpPr>
          <p:spPr>
            <a:xfrm>
              <a:off x="3453300" y="1910100"/>
              <a:ext cx="2237400" cy="13233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Software</a:t>
              </a:r>
              <a:endParaRPr/>
            </a:p>
          </p:txBody>
        </p:sp>
        <p:sp>
          <p:nvSpPr>
            <p:cNvPr id="252" name="Google Shape;252;p33"/>
            <p:cNvSpPr txBox="1"/>
            <p:nvPr/>
          </p:nvSpPr>
          <p:spPr>
            <a:xfrm>
              <a:off x="1350475" y="2088200"/>
              <a:ext cx="14724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Data</a:t>
              </a:r>
              <a:endParaRPr sz="1800"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33"/>
            <p:cNvSpPr txBox="1"/>
            <p:nvPr/>
          </p:nvSpPr>
          <p:spPr>
            <a:xfrm>
              <a:off x="1350475" y="2792975"/>
              <a:ext cx="14724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Code</a:t>
              </a:r>
              <a:endParaRPr sz="1800">
                <a:solidFill>
                  <a:schemeClr val="dk2"/>
                </a:solidFill>
              </a:endParaRPr>
            </a:p>
          </p:txBody>
        </p:sp>
        <p:cxnSp>
          <p:nvCxnSpPr>
            <p:cNvPr id="254" name="Google Shape;254;p33"/>
            <p:cNvCxnSpPr/>
            <p:nvPr/>
          </p:nvCxnSpPr>
          <p:spPr>
            <a:xfrm>
              <a:off x="2040075" y="2319150"/>
              <a:ext cx="1313700" cy="14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55" name="Google Shape;255;p33"/>
            <p:cNvCxnSpPr/>
            <p:nvPr/>
          </p:nvCxnSpPr>
          <p:spPr>
            <a:xfrm>
              <a:off x="2040075" y="3004950"/>
              <a:ext cx="1313700" cy="14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56" name="Google Shape;256;p33"/>
            <p:cNvCxnSpPr/>
            <p:nvPr/>
          </p:nvCxnSpPr>
          <p:spPr>
            <a:xfrm>
              <a:off x="5850075" y="2547750"/>
              <a:ext cx="1313700" cy="14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57" name="Google Shape;257;p33"/>
            <p:cNvSpPr txBox="1"/>
            <p:nvPr/>
          </p:nvSpPr>
          <p:spPr>
            <a:xfrm>
              <a:off x="7323150" y="2362500"/>
              <a:ext cx="14724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Output</a:t>
              </a:r>
              <a:endParaRPr sz="1800">
                <a:solidFill>
                  <a:schemeClr val="dk2"/>
                </a:solidFill>
              </a:endParaRPr>
            </a:p>
          </p:txBody>
        </p:sp>
      </p:grpSp>
      <p:sp>
        <p:nvSpPr>
          <p:cNvPr id="258" name="Google Shape;258;p33"/>
          <p:cNvSpPr txBox="1"/>
          <p:nvPr/>
        </p:nvSpPr>
        <p:spPr>
          <a:xfrm>
            <a:off x="2661750" y="3536450"/>
            <a:ext cx="3820500" cy="6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Hardcoded rules in software system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At some point this system becomes difficult to maintain</a:t>
            </a:r>
            <a:endParaRPr sz="1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Rule Based Systems vs ML Systems</a:t>
            </a:r>
            <a:endParaRPr/>
          </a:p>
        </p:txBody>
      </p:sp>
      <p:sp>
        <p:nvSpPr>
          <p:cNvPr id="264" name="Google Shape;264;p34"/>
          <p:cNvSpPr txBox="1"/>
          <p:nvPr>
            <p:ph idx="1" type="body"/>
          </p:nvPr>
        </p:nvSpPr>
        <p:spPr>
          <a:xfrm>
            <a:off x="290900" y="4326500"/>
            <a:ext cx="53274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grpSp>
        <p:nvGrpSpPr>
          <p:cNvPr id="265" name="Google Shape;265;p34"/>
          <p:cNvGrpSpPr/>
          <p:nvPr/>
        </p:nvGrpSpPr>
        <p:grpSpPr>
          <a:xfrm>
            <a:off x="697063" y="1847550"/>
            <a:ext cx="7597475" cy="1323300"/>
            <a:chOff x="1198075" y="1910100"/>
            <a:chExt cx="7597475" cy="1323300"/>
          </a:xfrm>
        </p:grpSpPr>
        <p:sp>
          <p:nvSpPr>
            <p:cNvPr id="266" name="Google Shape;266;p34"/>
            <p:cNvSpPr/>
            <p:nvPr/>
          </p:nvSpPr>
          <p:spPr>
            <a:xfrm>
              <a:off x="3453300" y="1910100"/>
              <a:ext cx="2237400" cy="13233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Software</a:t>
              </a:r>
              <a:endParaRPr/>
            </a:p>
          </p:txBody>
        </p:sp>
        <p:sp>
          <p:nvSpPr>
            <p:cNvPr id="267" name="Google Shape;267;p34"/>
            <p:cNvSpPr txBox="1"/>
            <p:nvPr/>
          </p:nvSpPr>
          <p:spPr>
            <a:xfrm>
              <a:off x="1350475" y="2088200"/>
              <a:ext cx="14724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Data</a:t>
              </a:r>
              <a:endParaRPr sz="1800">
                <a:solidFill>
                  <a:schemeClr val="dk2"/>
                </a:solidFill>
              </a:endParaRPr>
            </a:p>
          </p:txBody>
        </p:sp>
        <p:sp>
          <p:nvSpPr>
            <p:cNvPr id="268" name="Google Shape;268;p34"/>
            <p:cNvSpPr txBox="1"/>
            <p:nvPr/>
          </p:nvSpPr>
          <p:spPr>
            <a:xfrm>
              <a:off x="1198075" y="2792975"/>
              <a:ext cx="14724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Output</a:t>
              </a:r>
              <a:endParaRPr sz="1800">
                <a:solidFill>
                  <a:schemeClr val="dk2"/>
                </a:solidFill>
              </a:endParaRPr>
            </a:p>
          </p:txBody>
        </p:sp>
        <p:cxnSp>
          <p:nvCxnSpPr>
            <p:cNvPr id="269" name="Google Shape;269;p34"/>
            <p:cNvCxnSpPr/>
            <p:nvPr/>
          </p:nvCxnSpPr>
          <p:spPr>
            <a:xfrm>
              <a:off x="2040075" y="2319150"/>
              <a:ext cx="1313700" cy="14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70" name="Google Shape;270;p34"/>
            <p:cNvCxnSpPr/>
            <p:nvPr/>
          </p:nvCxnSpPr>
          <p:spPr>
            <a:xfrm>
              <a:off x="2040075" y="3004950"/>
              <a:ext cx="1313700" cy="14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71" name="Google Shape;271;p34"/>
            <p:cNvCxnSpPr/>
            <p:nvPr/>
          </p:nvCxnSpPr>
          <p:spPr>
            <a:xfrm>
              <a:off x="5850075" y="2547750"/>
              <a:ext cx="1313700" cy="14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72" name="Google Shape;272;p34"/>
            <p:cNvSpPr txBox="1"/>
            <p:nvPr/>
          </p:nvSpPr>
          <p:spPr>
            <a:xfrm>
              <a:off x="7323150" y="2362500"/>
              <a:ext cx="14724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Model</a:t>
              </a:r>
              <a:endParaRPr sz="1800">
                <a:solidFill>
                  <a:schemeClr val="dk2"/>
                </a:solidFill>
              </a:endParaRPr>
            </a:p>
          </p:txBody>
        </p:sp>
      </p:grpSp>
      <p:sp>
        <p:nvSpPr>
          <p:cNvPr id="273" name="Google Shape;273;p34"/>
          <p:cNvSpPr txBox="1"/>
          <p:nvPr/>
        </p:nvSpPr>
        <p:spPr>
          <a:xfrm>
            <a:off x="2376875" y="3536450"/>
            <a:ext cx="3820500" cy="6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The algorithms learn from data and corresponding labels/outcomes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Then we can use the model to predict output for unseen data points</a:t>
            </a:r>
            <a:endParaRPr sz="1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Paradigms</a:t>
            </a:r>
            <a:endParaRPr/>
          </a:p>
        </p:txBody>
      </p:sp>
      <p:sp>
        <p:nvSpPr>
          <p:cNvPr id="279" name="Google Shape;279;p35"/>
          <p:cNvSpPr txBox="1"/>
          <p:nvPr>
            <p:ph idx="1" type="body"/>
          </p:nvPr>
        </p:nvSpPr>
        <p:spPr>
          <a:xfrm>
            <a:off x="290900" y="4326500"/>
            <a:ext cx="53274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80" name="Google Shape;280;p35"/>
          <p:cNvSpPr txBox="1"/>
          <p:nvPr/>
        </p:nvSpPr>
        <p:spPr>
          <a:xfrm>
            <a:off x="341625" y="1303925"/>
            <a:ext cx="7020000" cy="31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</a:rPr>
              <a:t>Supervised Learning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</a:rPr>
              <a:t>Unsupervised Learning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</a:rPr>
              <a:t>Reinforcement Learning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</a:rPr>
              <a:t>Semi-supervised Learning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</a:rPr>
              <a:t>Self-supervised Learning</a:t>
            </a:r>
            <a:endParaRPr sz="1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Paradigms</a:t>
            </a:r>
            <a:endParaRPr/>
          </a:p>
        </p:txBody>
      </p:sp>
      <p:sp>
        <p:nvSpPr>
          <p:cNvPr id="286" name="Google Shape;286;p36"/>
          <p:cNvSpPr txBox="1"/>
          <p:nvPr>
            <p:ph idx="1" type="body"/>
          </p:nvPr>
        </p:nvSpPr>
        <p:spPr>
          <a:xfrm>
            <a:off x="290900" y="4326500"/>
            <a:ext cx="53274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87" name="Google Shape;287;p36"/>
          <p:cNvSpPr txBox="1"/>
          <p:nvPr/>
        </p:nvSpPr>
        <p:spPr>
          <a:xfrm>
            <a:off x="360900" y="896500"/>
            <a:ext cx="70200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Supervised Learning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288" name="Google Shape;28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9275" y="1262900"/>
            <a:ext cx="5908499" cy="3444125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36"/>
          <p:cNvSpPr txBox="1"/>
          <p:nvPr/>
        </p:nvSpPr>
        <p:spPr>
          <a:xfrm>
            <a:off x="360900" y="4652725"/>
            <a:ext cx="31995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Image Ref: https://www.geeksforgeeks.org/supervised-unsupervised-learning/?utm_source=chatgpt.com</a:t>
            </a:r>
            <a:endParaRPr sz="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Paradigms</a:t>
            </a:r>
            <a:endParaRPr/>
          </a:p>
        </p:txBody>
      </p:sp>
      <p:sp>
        <p:nvSpPr>
          <p:cNvPr id="295" name="Google Shape;295;p37"/>
          <p:cNvSpPr txBox="1"/>
          <p:nvPr>
            <p:ph idx="1" type="body"/>
          </p:nvPr>
        </p:nvSpPr>
        <p:spPr>
          <a:xfrm>
            <a:off x="290900" y="4326500"/>
            <a:ext cx="53274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96" name="Google Shape;296;p37"/>
          <p:cNvSpPr txBox="1"/>
          <p:nvPr/>
        </p:nvSpPr>
        <p:spPr>
          <a:xfrm>
            <a:off x="360900" y="896500"/>
            <a:ext cx="70200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Uns</a:t>
            </a:r>
            <a:r>
              <a:rPr lang="en" sz="1500">
                <a:solidFill>
                  <a:schemeClr val="dk2"/>
                </a:solidFill>
              </a:rPr>
              <a:t>upervised Learning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297" name="Google Shape;297;p37"/>
          <p:cNvSpPr txBox="1"/>
          <p:nvPr/>
        </p:nvSpPr>
        <p:spPr>
          <a:xfrm>
            <a:off x="360900" y="4652725"/>
            <a:ext cx="31995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Image Ref: </a:t>
            </a:r>
            <a:r>
              <a:rPr lang="en" sz="500">
                <a:solidFill>
                  <a:schemeClr val="dk2"/>
                </a:solidFill>
              </a:rPr>
              <a:t>https://www.geeksforgeeks.org/unsupervised-learning/</a:t>
            </a:r>
            <a:endParaRPr sz="500">
              <a:solidFill>
                <a:schemeClr val="dk2"/>
              </a:solidFill>
            </a:endParaRPr>
          </a:p>
        </p:txBody>
      </p:sp>
      <p:pic>
        <p:nvPicPr>
          <p:cNvPr id="298" name="Google Shape;29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413" y="1390500"/>
            <a:ext cx="7371163" cy="273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Paradigms</a:t>
            </a:r>
            <a:endParaRPr/>
          </a:p>
        </p:txBody>
      </p:sp>
      <p:sp>
        <p:nvSpPr>
          <p:cNvPr id="304" name="Google Shape;304;p38"/>
          <p:cNvSpPr txBox="1"/>
          <p:nvPr>
            <p:ph idx="1" type="body"/>
          </p:nvPr>
        </p:nvSpPr>
        <p:spPr>
          <a:xfrm>
            <a:off x="290900" y="4326500"/>
            <a:ext cx="53274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05" name="Google Shape;305;p38"/>
          <p:cNvSpPr txBox="1"/>
          <p:nvPr/>
        </p:nvSpPr>
        <p:spPr>
          <a:xfrm>
            <a:off x="311700" y="901300"/>
            <a:ext cx="70200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Unsupervised Learning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306" name="Google Shape;306;p38"/>
          <p:cNvSpPr txBox="1"/>
          <p:nvPr/>
        </p:nvSpPr>
        <p:spPr>
          <a:xfrm>
            <a:off x="311700" y="1433800"/>
            <a:ext cx="74145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en" sz="1200">
                <a:solidFill>
                  <a:schemeClr val="dk2"/>
                </a:solidFill>
              </a:rPr>
              <a:t>Input Raw Data</a:t>
            </a:r>
            <a:endParaRPr sz="1200">
              <a:solidFill>
                <a:schemeClr val="dk2"/>
              </a:solidFill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alphaLcPeriod"/>
            </a:pPr>
            <a:r>
              <a:rPr lang="en" sz="1000">
                <a:solidFill>
                  <a:schemeClr val="dk2"/>
                </a:solidFill>
              </a:rPr>
              <a:t>Description: The data consists of different animals like elephants, camels, and cows.</a:t>
            </a:r>
            <a:endParaRPr sz="1000">
              <a:solidFill>
                <a:schemeClr val="dk2"/>
              </a:solidFill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alphaLcPeriod"/>
            </a:pPr>
            <a:r>
              <a:rPr lang="en" sz="1000">
                <a:solidFill>
                  <a:schemeClr val="dk2"/>
                </a:solidFill>
              </a:rPr>
              <a:t>Key Point: There are no labels provided (e.g., "Elephant", "Camel", "Cow"). The model sees only the raw features (e.g., size, shape, color).</a:t>
            </a:r>
            <a:endParaRPr sz="1000">
              <a:solidFill>
                <a:schemeClr val="dk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en">
                <a:solidFill>
                  <a:schemeClr val="dk2"/>
                </a:solidFill>
              </a:rPr>
              <a:t>I</a:t>
            </a:r>
            <a:r>
              <a:rPr lang="en" sz="1200">
                <a:solidFill>
                  <a:schemeClr val="dk2"/>
                </a:solidFill>
              </a:rPr>
              <a:t>nterpretation</a:t>
            </a:r>
            <a:endParaRPr sz="1200">
              <a:solidFill>
                <a:schemeClr val="dk2"/>
              </a:solidFill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alphaLcPeriod"/>
            </a:pPr>
            <a:r>
              <a:rPr lang="en" sz="1000">
                <a:solidFill>
                  <a:schemeClr val="dk2"/>
                </a:solidFill>
              </a:rPr>
              <a:t>Description: The model begins interpreting the input data.</a:t>
            </a:r>
            <a:endParaRPr sz="1000">
              <a:solidFill>
                <a:schemeClr val="dk2"/>
              </a:solidFill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alphaLcPeriod"/>
            </a:pPr>
            <a:r>
              <a:rPr lang="en" sz="1000">
                <a:solidFill>
                  <a:schemeClr val="dk2"/>
                </a:solidFill>
              </a:rPr>
              <a:t>Key Point: The system starts identifying patterns, similarities, or structures in the data.</a:t>
            </a:r>
            <a:endParaRPr sz="1000">
              <a:solidFill>
                <a:schemeClr val="dk2"/>
              </a:solidFill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alphaLcPeriod"/>
            </a:pPr>
            <a:r>
              <a:rPr lang="en" sz="1000">
                <a:solidFill>
                  <a:schemeClr val="dk2"/>
                </a:solidFill>
              </a:rPr>
              <a:t>Note: There is no training dataset or known output. It learns solely from the data's internal structure.</a:t>
            </a:r>
            <a:endParaRPr sz="1000">
              <a:solidFill>
                <a:schemeClr val="dk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en" sz="1200">
                <a:solidFill>
                  <a:schemeClr val="dk2"/>
                </a:solidFill>
              </a:rPr>
              <a:t>Algorithm</a:t>
            </a:r>
            <a:endParaRPr sz="1200">
              <a:solidFill>
                <a:schemeClr val="dk2"/>
              </a:solidFill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alphaLcPeriod"/>
            </a:pPr>
            <a:r>
              <a:rPr lang="en" sz="1000">
                <a:solidFill>
                  <a:schemeClr val="dk2"/>
                </a:solidFill>
              </a:rPr>
              <a:t>Description: A clustering or dimensionality reduction algorithm is applied.</a:t>
            </a:r>
            <a:endParaRPr sz="1000">
              <a:solidFill>
                <a:schemeClr val="dk2"/>
              </a:solidFill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alphaLcPeriod"/>
            </a:pPr>
            <a:r>
              <a:rPr lang="en" sz="1000">
                <a:solidFill>
                  <a:schemeClr val="dk2"/>
                </a:solidFill>
              </a:rPr>
              <a:t>Example Algorithms:</a:t>
            </a:r>
            <a:endParaRPr sz="1000">
              <a:solidFill>
                <a:schemeClr val="dk2"/>
              </a:solidFill>
            </a:endParaRPr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romanLcPeriod"/>
            </a:pPr>
            <a:r>
              <a:rPr lang="en" sz="1000">
                <a:solidFill>
                  <a:schemeClr val="dk2"/>
                </a:solidFill>
              </a:rPr>
              <a:t>K-Means Clustering</a:t>
            </a:r>
            <a:endParaRPr sz="1000">
              <a:solidFill>
                <a:schemeClr val="dk2"/>
              </a:solidFill>
            </a:endParaRPr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romanLcPeriod"/>
            </a:pPr>
            <a:r>
              <a:rPr lang="en" sz="1000">
                <a:solidFill>
                  <a:schemeClr val="dk2"/>
                </a:solidFill>
              </a:rPr>
              <a:t>Hierarchical Clustering</a:t>
            </a:r>
            <a:endParaRPr sz="1000">
              <a:solidFill>
                <a:schemeClr val="dk2"/>
              </a:solidFill>
            </a:endParaRPr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romanLcPeriod"/>
            </a:pPr>
            <a:r>
              <a:rPr lang="en" sz="1000">
                <a:solidFill>
                  <a:schemeClr val="dk2"/>
                </a:solidFill>
              </a:rPr>
              <a:t>DBSCAN</a:t>
            </a:r>
            <a:endParaRPr sz="1000">
              <a:solidFill>
                <a:schemeClr val="dk2"/>
              </a:solidFill>
            </a:endParaRPr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romanLcPeriod"/>
            </a:pPr>
            <a:r>
              <a:rPr lang="en" sz="1000">
                <a:solidFill>
                  <a:schemeClr val="dk2"/>
                </a:solidFill>
              </a:rPr>
              <a:t>PCA (Principal Component Analysis) for dimensionality reduction</a:t>
            </a:r>
            <a:endParaRPr sz="1000">
              <a:solidFill>
                <a:schemeClr val="dk2"/>
              </a:solidFill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alphaLcPeriod"/>
            </a:pPr>
            <a:r>
              <a:rPr lang="en" sz="1000">
                <a:solidFill>
                  <a:schemeClr val="dk2"/>
                </a:solidFill>
              </a:rPr>
              <a:t>Key Point: The algorithm groups the data into clusters based on similarities.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Paradigms</a:t>
            </a:r>
            <a:endParaRPr/>
          </a:p>
        </p:txBody>
      </p:sp>
      <p:sp>
        <p:nvSpPr>
          <p:cNvPr id="312" name="Google Shape;312;p39"/>
          <p:cNvSpPr txBox="1"/>
          <p:nvPr>
            <p:ph idx="1" type="body"/>
          </p:nvPr>
        </p:nvSpPr>
        <p:spPr>
          <a:xfrm>
            <a:off x="290900" y="4326500"/>
            <a:ext cx="53274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13" name="Google Shape;313;p39"/>
          <p:cNvSpPr txBox="1"/>
          <p:nvPr/>
        </p:nvSpPr>
        <p:spPr>
          <a:xfrm>
            <a:off x="311700" y="901300"/>
            <a:ext cx="70200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Unsupervised Learning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314" name="Google Shape;314;p39"/>
          <p:cNvSpPr txBox="1"/>
          <p:nvPr/>
        </p:nvSpPr>
        <p:spPr>
          <a:xfrm>
            <a:off x="311700" y="1433800"/>
            <a:ext cx="74145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 startAt="4"/>
            </a:pPr>
            <a:r>
              <a:rPr lang="en" sz="1200">
                <a:solidFill>
                  <a:schemeClr val="dk2"/>
                </a:solidFill>
              </a:rPr>
              <a:t>Processing</a:t>
            </a:r>
            <a:endParaRPr sz="1200">
              <a:solidFill>
                <a:schemeClr val="dk2"/>
              </a:solidFill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alphaLcPeriod"/>
            </a:pPr>
            <a:r>
              <a:rPr lang="en" sz="1000">
                <a:solidFill>
                  <a:schemeClr val="dk2"/>
                </a:solidFill>
              </a:rPr>
              <a:t>Description: The data is processed based on the patterns or clusters discovered.</a:t>
            </a:r>
            <a:endParaRPr sz="1000">
              <a:solidFill>
                <a:schemeClr val="dk2"/>
              </a:solidFill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alphaLcPeriod"/>
            </a:pPr>
            <a:r>
              <a:rPr lang="en" sz="1000">
                <a:solidFill>
                  <a:schemeClr val="dk2"/>
                </a:solidFill>
              </a:rPr>
              <a:t>Outcome: Data points that are similar are grouped together, forming distinct clusters.</a:t>
            </a:r>
            <a:endParaRPr sz="1000">
              <a:solidFill>
                <a:schemeClr val="dk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 startAt="4"/>
            </a:pPr>
            <a:r>
              <a:rPr lang="en">
                <a:solidFill>
                  <a:schemeClr val="dk2"/>
                </a:solidFill>
              </a:rPr>
              <a:t>I</a:t>
            </a:r>
            <a:r>
              <a:rPr lang="en" sz="1200">
                <a:solidFill>
                  <a:schemeClr val="dk2"/>
                </a:solidFill>
              </a:rPr>
              <a:t>nterpretation</a:t>
            </a:r>
            <a:endParaRPr sz="1200">
              <a:solidFill>
                <a:schemeClr val="dk2"/>
              </a:solidFill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alphaLcPeriod"/>
            </a:pPr>
            <a:r>
              <a:rPr lang="en" sz="1000">
                <a:solidFill>
                  <a:schemeClr val="dk2"/>
                </a:solidFill>
              </a:rPr>
              <a:t>Description: The model begins interpreting the input data.</a:t>
            </a:r>
            <a:endParaRPr sz="1000">
              <a:solidFill>
                <a:schemeClr val="dk2"/>
              </a:solidFill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alphaLcPeriod"/>
            </a:pPr>
            <a:r>
              <a:rPr lang="en" sz="1000">
                <a:solidFill>
                  <a:schemeClr val="dk2"/>
                </a:solidFill>
              </a:rPr>
              <a:t>Key Point: The system starts identifying patterns, similarities, or structures in the data.</a:t>
            </a:r>
            <a:endParaRPr sz="1000">
              <a:solidFill>
                <a:schemeClr val="dk2"/>
              </a:solidFill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alphaLcPeriod"/>
            </a:pPr>
            <a:r>
              <a:rPr lang="en" sz="1000">
                <a:solidFill>
                  <a:schemeClr val="dk2"/>
                </a:solidFill>
              </a:rPr>
              <a:t>Note: There is no training dataset or known output. It learns solely from the data's internal structure.</a:t>
            </a:r>
            <a:endParaRPr sz="1000">
              <a:solidFill>
                <a:schemeClr val="dk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 startAt="4"/>
            </a:pPr>
            <a:r>
              <a:rPr lang="en" sz="1200">
                <a:solidFill>
                  <a:schemeClr val="dk2"/>
                </a:solidFill>
              </a:rPr>
              <a:t>Output</a:t>
            </a:r>
            <a:endParaRPr sz="1200">
              <a:solidFill>
                <a:schemeClr val="dk2"/>
              </a:solidFill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alphaLcPeriod"/>
            </a:pPr>
            <a:r>
              <a:rPr lang="en" sz="1000">
                <a:solidFill>
                  <a:schemeClr val="dk2"/>
                </a:solidFill>
              </a:rPr>
              <a:t>Description: The final output consists of categorized groups, such as one group of elephants, another of camels, and another of cows.</a:t>
            </a:r>
            <a:endParaRPr sz="1000">
              <a:solidFill>
                <a:schemeClr val="dk2"/>
              </a:solidFill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alphaLcPeriod"/>
            </a:pPr>
            <a:r>
              <a:rPr lang="en" sz="1000">
                <a:solidFill>
                  <a:schemeClr val="dk2"/>
                </a:solidFill>
              </a:rPr>
              <a:t>Key Point: : Even though the categories (e.g., animal types) were not known in advance, the model successfully grouped similar data points.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Paradigms</a:t>
            </a:r>
            <a:endParaRPr/>
          </a:p>
        </p:txBody>
      </p:sp>
      <p:sp>
        <p:nvSpPr>
          <p:cNvPr id="320" name="Google Shape;320;p40"/>
          <p:cNvSpPr txBox="1"/>
          <p:nvPr>
            <p:ph idx="1" type="body"/>
          </p:nvPr>
        </p:nvSpPr>
        <p:spPr>
          <a:xfrm>
            <a:off x="290900" y="4326500"/>
            <a:ext cx="53274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21" name="Google Shape;321;p40"/>
          <p:cNvSpPr txBox="1"/>
          <p:nvPr/>
        </p:nvSpPr>
        <p:spPr>
          <a:xfrm>
            <a:off x="360900" y="896500"/>
            <a:ext cx="70200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Reinforcement</a:t>
            </a:r>
            <a:r>
              <a:rPr lang="en" sz="1500">
                <a:solidFill>
                  <a:schemeClr val="dk2"/>
                </a:solidFill>
              </a:rPr>
              <a:t> Learning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322" name="Google Shape;322;p40"/>
          <p:cNvSpPr txBox="1"/>
          <p:nvPr/>
        </p:nvSpPr>
        <p:spPr>
          <a:xfrm>
            <a:off x="360900" y="4652725"/>
            <a:ext cx="31995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Image Ref: </a:t>
            </a:r>
            <a:r>
              <a:rPr lang="en" sz="500">
                <a:solidFill>
                  <a:schemeClr val="dk2"/>
                </a:solidFill>
              </a:rPr>
              <a:t>https://www.geeksforgeeks.org/what-is-reinforcement-learning/</a:t>
            </a:r>
            <a:endParaRPr sz="500">
              <a:solidFill>
                <a:schemeClr val="dk2"/>
              </a:solidFill>
            </a:endParaRPr>
          </a:p>
        </p:txBody>
      </p:sp>
      <p:pic>
        <p:nvPicPr>
          <p:cNvPr id="323" name="Google Shape;32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3588" y="1467475"/>
            <a:ext cx="5416832" cy="273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Applications</a:t>
            </a:r>
            <a:endParaRPr/>
          </a:p>
        </p:txBody>
      </p:sp>
      <p:sp>
        <p:nvSpPr>
          <p:cNvPr id="329" name="Google Shape;329;p41"/>
          <p:cNvSpPr txBox="1"/>
          <p:nvPr>
            <p:ph idx="1" type="body"/>
          </p:nvPr>
        </p:nvSpPr>
        <p:spPr>
          <a:xfrm>
            <a:off x="290900" y="4326500"/>
            <a:ext cx="53274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30" name="Google Shape;330;p41"/>
          <p:cNvSpPr txBox="1"/>
          <p:nvPr/>
        </p:nvSpPr>
        <p:spPr>
          <a:xfrm>
            <a:off x="774650" y="1394425"/>
            <a:ext cx="6789000" cy="22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🔍 1. Healthcare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Disease Diagnosis:</a:t>
            </a:r>
            <a:r>
              <a:rPr lang="en" sz="1100">
                <a:solidFill>
                  <a:schemeClr val="dk1"/>
                </a:solidFill>
              </a:rPr>
              <a:t> Detecting diseases like cancer, diabetes, or heart conditions from imaging or lab data.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Medical Imaging:</a:t>
            </a:r>
            <a:r>
              <a:rPr lang="en" sz="1100">
                <a:solidFill>
                  <a:schemeClr val="dk1"/>
                </a:solidFill>
              </a:rPr>
              <a:t> Identifying anomalies in X-rays, MRIs (e.g., brain tumors using CNNs).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Drug Discovery:</a:t>
            </a:r>
            <a:r>
              <a:rPr lang="en" sz="1100">
                <a:solidFill>
                  <a:schemeClr val="dk1"/>
                </a:solidFill>
              </a:rPr>
              <a:t> Predicting molecular behavior and drug-target interactions.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Personalized Treatment:</a:t>
            </a:r>
            <a:r>
              <a:rPr lang="en" sz="1100">
                <a:solidFill>
                  <a:schemeClr val="dk1"/>
                </a:solidFill>
              </a:rPr>
              <a:t> Tailoring therapies based on genetic data and patient history.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Week</a:t>
            </a:r>
            <a:endParaRPr/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Introduction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What is Machine Learning? (Layman’s Term)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Rule Based vs ML Systems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Learning Paradigms (Supervised, Unsupervised and Reinforcement)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Machine Learning Applications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Setting up development environment for practicals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Applications</a:t>
            </a:r>
            <a:endParaRPr/>
          </a:p>
        </p:txBody>
      </p:sp>
      <p:sp>
        <p:nvSpPr>
          <p:cNvPr id="336" name="Google Shape;336;p42"/>
          <p:cNvSpPr txBox="1"/>
          <p:nvPr>
            <p:ph idx="1" type="body"/>
          </p:nvPr>
        </p:nvSpPr>
        <p:spPr>
          <a:xfrm>
            <a:off x="290900" y="4326500"/>
            <a:ext cx="53274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37" name="Google Shape;337;p42"/>
          <p:cNvSpPr txBox="1"/>
          <p:nvPr/>
        </p:nvSpPr>
        <p:spPr>
          <a:xfrm>
            <a:off x="774650" y="1394425"/>
            <a:ext cx="6789000" cy="21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💰 2. Finance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Fraud Detection:</a:t>
            </a:r>
            <a:r>
              <a:rPr lang="en" sz="1100">
                <a:solidFill>
                  <a:schemeClr val="dk1"/>
                </a:solidFill>
              </a:rPr>
              <a:t> Identifying fraudulent transactions using anomaly detection.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Credit Scoring:</a:t>
            </a:r>
            <a:r>
              <a:rPr lang="en" sz="1100">
                <a:solidFill>
                  <a:schemeClr val="dk1"/>
                </a:solidFill>
              </a:rPr>
              <a:t> Assessing loan eligibility using historical credit behavior.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Algorithmic Trading:</a:t>
            </a:r>
            <a:r>
              <a:rPr lang="en" sz="1100">
                <a:solidFill>
                  <a:schemeClr val="dk1"/>
                </a:solidFill>
              </a:rPr>
              <a:t> Making high-frequency trading decisions based on market trends.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Risk Management:</a:t>
            </a:r>
            <a:r>
              <a:rPr lang="en" sz="1100">
                <a:solidFill>
                  <a:schemeClr val="dk1"/>
                </a:solidFill>
              </a:rPr>
              <a:t> Forecasting portfolio risk and insurance claims.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Applications</a:t>
            </a:r>
            <a:endParaRPr/>
          </a:p>
        </p:txBody>
      </p:sp>
      <p:sp>
        <p:nvSpPr>
          <p:cNvPr id="343" name="Google Shape;343;p43"/>
          <p:cNvSpPr txBox="1"/>
          <p:nvPr>
            <p:ph idx="1" type="body"/>
          </p:nvPr>
        </p:nvSpPr>
        <p:spPr>
          <a:xfrm>
            <a:off x="290900" y="4326500"/>
            <a:ext cx="53274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44" name="Google Shape;344;p43"/>
          <p:cNvSpPr txBox="1"/>
          <p:nvPr/>
        </p:nvSpPr>
        <p:spPr>
          <a:xfrm>
            <a:off x="774650" y="1394425"/>
            <a:ext cx="6789000" cy="21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🛒 3. Retail &amp; E-Commerce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Recommendation Systems:</a:t>
            </a:r>
            <a:r>
              <a:rPr lang="en" sz="1100">
                <a:solidFill>
                  <a:schemeClr val="dk1"/>
                </a:solidFill>
              </a:rPr>
              <a:t> Like those used by Amazon or Netflix to suggest products.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Customer Segmentation:</a:t>
            </a:r>
            <a:r>
              <a:rPr lang="en" sz="1100">
                <a:solidFill>
                  <a:schemeClr val="dk1"/>
                </a:solidFill>
              </a:rPr>
              <a:t> Clustering customers for targeted marketing.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Inventory Management:</a:t>
            </a:r>
            <a:r>
              <a:rPr lang="en" sz="1100">
                <a:solidFill>
                  <a:schemeClr val="dk1"/>
                </a:solidFill>
              </a:rPr>
              <a:t> Demand forecasting for supply chain optimization.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Price Optimization:</a:t>
            </a:r>
            <a:r>
              <a:rPr lang="en" sz="1100">
                <a:solidFill>
                  <a:schemeClr val="dk1"/>
                </a:solidFill>
              </a:rPr>
              <a:t> Dynamic pricing using real-time demand and competition data.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Applications</a:t>
            </a:r>
            <a:endParaRPr/>
          </a:p>
        </p:txBody>
      </p:sp>
      <p:sp>
        <p:nvSpPr>
          <p:cNvPr id="350" name="Google Shape;350;p44"/>
          <p:cNvSpPr txBox="1"/>
          <p:nvPr>
            <p:ph idx="1" type="body"/>
          </p:nvPr>
        </p:nvSpPr>
        <p:spPr>
          <a:xfrm>
            <a:off x="290900" y="4326500"/>
            <a:ext cx="53274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51" name="Google Shape;351;p44"/>
          <p:cNvSpPr txBox="1"/>
          <p:nvPr/>
        </p:nvSpPr>
        <p:spPr>
          <a:xfrm>
            <a:off x="774650" y="1394425"/>
            <a:ext cx="6789000" cy="17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🏭 4. Manufacturing &amp; Industry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Predictive Maintenance:</a:t>
            </a:r>
            <a:r>
              <a:rPr lang="en" sz="1100">
                <a:solidFill>
                  <a:schemeClr val="dk1"/>
                </a:solidFill>
              </a:rPr>
              <a:t> Anticipating equipment failures using sensor data.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Quality Control:</a:t>
            </a:r>
            <a:r>
              <a:rPr lang="en" sz="1100">
                <a:solidFill>
                  <a:schemeClr val="dk1"/>
                </a:solidFill>
              </a:rPr>
              <a:t> Detecting defects in production lines using computer vision.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Process Optimization:</a:t>
            </a:r>
            <a:r>
              <a:rPr lang="en" sz="1100">
                <a:solidFill>
                  <a:schemeClr val="dk1"/>
                </a:solidFill>
              </a:rPr>
              <a:t> Improving resource utilization and throughput.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Applications</a:t>
            </a:r>
            <a:endParaRPr/>
          </a:p>
        </p:txBody>
      </p:sp>
      <p:sp>
        <p:nvSpPr>
          <p:cNvPr id="357" name="Google Shape;357;p45"/>
          <p:cNvSpPr txBox="1"/>
          <p:nvPr>
            <p:ph idx="1" type="body"/>
          </p:nvPr>
        </p:nvSpPr>
        <p:spPr>
          <a:xfrm>
            <a:off x="290900" y="4326500"/>
            <a:ext cx="53274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58" name="Google Shape;358;p45"/>
          <p:cNvSpPr txBox="1"/>
          <p:nvPr/>
        </p:nvSpPr>
        <p:spPr>
          <a:xfrm>
            <a:off x="774650" y="1394425"/>
            <a:ext cx="6789000" cy="13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🚗 5. Autonomous Systems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Self-Driving Cars:</a:t>
            </a:r>
            <a:r>
              <a:rPr lang="en" sz="1100">
                <a:solidFill>
                  <a:schemeClr val="dk1"/>
                </a:solidFill>
              </a:rPr>
              <a:t> Perceiving the environment and making driving decisions.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Drones &amp; Robotics:</a:t>
            </a:r>
            <a:r>
              <a:rPr lang="en" sz="1100">
                <a:solidFill>
                  <a:schemeClr val="dk1"/>
                </a:solidFill>
              </a:rPr>
              <a:t> Real-time navigation and object manipulation.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Applications</a:t>
            </a:r>
            <a:endParaRPr/>
          </a:p>
        </p:txBody>
      </p:sp>
      <p:sp>
        <p:nvSpPr>
          <p:cNvPr id="364" name="Google Shape;364;p46"/>
          <p:cNvSpPr txBox="1"/>
          <p:nvPr>
            <p:ph idx="1" type="body"/>
          </p:nvPr>
        </p:nvSpPr>
        <p:spPr>
          <a:xfrm>
            <a:off x="290900" y="4326500"/>
            <a:ext cx="53274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65" name="Google Shape;365;p46"/>
          <p:cNvSpPr txBox="1"/>
          <p:nvPr/>
        </p:nvSpPr>
        <p:spPr>
          <a:xfrm>
            <a:off x="774650" y="1394425"/>
            <a:ext cx="6789000" cy="15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💬 6. Natural Language Processing (NLP)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Speech Recognition:</a:t>
            </a:r>
            <a:r>
              <a:rPr lang="en" sz="1100">
                <a:solidFill>
                  <a:schemeClr val="dk1"/>
                </a:solidFill>
              </a:rPr>
              <a:t> Used in assistants like Siri or Google Assistant.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Text Summarization &amp; Translation:</a:t>
            </a:r>
            <a:r>
              <a:rPr lang="en" sz="1100">
                <a:solidFill>
                  <a:schemeClr val="dk1"/>
                </a:solidFill>
              </a:rPr>
              <a:t> Automatically summarizing or translating documents.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Sentiment Analysis:</a:t>
            </a:r>
            <a:r>
              <a:rPr lang="en" sz="1100">
                <a:solidFill>
                  <a:schemeClr val="dk1"/>
                </a:solidFill>
              </a:rPr>
              <a:t> Understanding public opinion from reviews or social media.</a:t>
            </a:r>
            <a:endParaRPr b="1"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Applications</a:t>
            </a:r>
            <a:endParaRPr/>
          </a:p>
        </p:txBody>
      </p:sp>
      <p:sp>
        <p:nvSpPr>
          <p:cNvPr id="371" name="Google Shape;371;p47"/>
          <p:cNvSpPr txBox="1"/>
          <p:nvPr>
            <p:ph idx="1" type="body"/>
          </p:nvPr>
        </p:nvSpPr>
        <p:spPr>
          <a:xfrm>
            <a:off x="290900" y="4326500"/>
            <a:ext cx="53274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72" name="Google Shape;372;p47"/>
          <p:cNvSpPr txBox="1"/>
          <p:nvPr/>
        </p:nvSpPr>
        <p:spPr>
          <a:xfrm>
            <a:off x="774650" y="1394425"/>
            <a:ext cx="6789000" cy="15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🖼️ 7. Image &amp; Video Processing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Facial Recognition:</a:t>
            </a:r>
            <a:r>
              <a:rPr lang="en" sz="1100">
                <a:solidFill>
                  <a:schemeClr val="dk1"/>
                </a:solidFill>
              </a:rPr>
              <a:t> For security and identity verification.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Object Detection &amp; Tracking:</a:t>
            </a:r>
            <a:r>
              <a:rPr lang="en" sz="1100">
                <a:solidFill>
                  <a:schemeClr val="dk1"/>
                </a:solidFill>
              </a:rPr>
              <a:t> In surveillance, retail analytics, etc.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Augmented Reality:</a:t>
            </a:r>
            <a:r>
              <a:rPr lang="en" sz="1100">
                <a:solidFill>
                  <a:schemeClr val="dk1"/>
                </a:solidFill>
              </a:rPr>
              <a:t> Enhancing user environments in real time.</a:t>
            </a:r>
            <a:endParaRPr b="1"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Applications</a:t>
            </a:r>
            <a:endParaRPr/>
          </a:p>
        </p:txBody>
      </p:sp>
      <p:sp>
        <p:nvSpPr>
          <p:cNvPr id="378" name="Google Shape;378;p48"/>
          <p:cNvSpPr txBox="1"/>
          <p:nvPr>
            <p:ph idx="1" type="body"/>
          </p:nvPr>
        </p:nvSpPr>
        <p:spPr>
          <a:xfrm>
            <a:off x="290900" y="4326500"/>
            <a:ext cx="53274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79" name="Google Shape;379;p48"/>
          <p:cNvSpPr txBox="1"/>
          <p:nvPr/>
        </p:nvSpPr>
        <p:spPr>
          <a:xfrm>
            <a:off x="774650" y="1394425"/>
            <a:ext cx="6789000" cy="11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🌐 8. Cybersecurity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Threat Detection:</a:t>
            </a:r>
            <a:r>
              <a:rPr lang="en" sz="1100">
                <a:solidFill>
                  <a:schemeClr val="dk1"/>
                </a:solidFill>
              </a:rPr>
              <a:t> Identifying malware or intrusion attempts.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Behavioral Biometrics:</a:t>
            </a:r>
            <a:r>
              <a:rPr lang="en" sz="1100">
                <a:solidFill>
                  <a:schemeClr val="dk1"/>
                </a:solidFill>
              </a:rPr>
              <a:t> Analyzing keystroke dynamics or mouse movement for authentication.</a:t>
            </a:r>
            <a:endParaRPr b="1"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Applications</a:t>
            </a:r>
            <a:endParaRPr/>
          </a:p>
        </p:txBody>
      </p:sp>
      <p:sp>
        <p:nvSpPr>
          <p:cNvPr id="385" name="Google Shape;385;p49"/>
          <p:cNvSpPr txBox="1"/>
          <p:nvPr>
            <p:ph idx="1" type="body"/>
          </p:nvPr>
        </p:nvSpPr>
        <p:spPr>
          <a:xfrm>
            <a:off x="290900" y="4326500"/>
            <a:ext cx="53274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86" name="Google Shape;386;p49"/>
          <p:cNvSpPr txBox="1"/>
          <p:nvPr/>
        </p:nvSpPr>
        <p:spPr>
          <a:xfrm>
            <a:off x="774650" y="1394425"/>
            <a:ext cx="6789000" cy="11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📈 9. Marketing &amp; Customer Analytics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Churn Prediction:</a:t>
            </a:r>
            <a:r>
              <a:rPr lang="en" sz="1100">
                <a:solidFill>
                  <a:schemeClr val="dk1"/>
                </a:solidFill>
              </a:rPr>
              <a:t> Identifying users likely to stop using a product.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Ad Targeting:</a:t>
            </a:r>
            <a:r>
              <a:rPr lang="en" sz="1100">
                <a:solidFill>
                  <a:schemeClr val="dk1"/>
                </a:solidFill>
              </a:rPr>
              <a:t> Delivering ads based on user behavior and preferences.</a:t>
            </a:r>
            <a:endParaRPr b="1"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Applications</a:t>
            </a:r>
            <a:endParaRPr/>
          </a:p>
        </p:txBody>
      </p:sp>
      <p:sp>
        <p:nvSpPr>
          <p:cNvPr id="392" name="Google Shape;392;p50"/>
          <p:cNvSpPr txBox="1"/>
          <p:nvPr>
            <p:ph idx="1" type="body"/>
          </p:nvPr>
        </p:nvSpPr>
        <p:spPr>
          <a:xfrm>
            <a:off x="290900" y="4326500"/>
            <a:ext cx="53274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93" name="Google Shape;393;p50"/>
          <p:cNvSpPr txBox="1"/>
          <p:nvPr/>
        </p:nvSpPr>
        <p:spPr>
          <a:xfrm>
            <a:off x="774650" y="1394425"/>
            <a:ext cx="6789000" cy="15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🌍 10. Environmental Science &amp; Agriculture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Climate Modeling:</a:t>
            </a:r>
            <a:r>
              <a:rPr lang="en" sz="1100">
                <a:solidFill>
                  <a:schemeClr val="dk1"/>
                </a:solidFill>
              </a:rPr>
              <a:t> Predicting weather patterns and environmental changes.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Crop Monitoring:</a:t>
            </a:r>
            <a:r>
              <a:rPr lang="en" sz="1100">
                <a:solidFill>
                  <a:schemeClr val="dk1"/>
                </a:solidFill>
              </a:rPr>
              <a:t> Using satellite data to assess crop health.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Wildlife Conservation:</a:t>
            </a:r>
            <a:r>
              <a:rPr lang="en" sz="1100">
                <a:solidFill>
                  <a:schemeClr val="dk1"/>
                </a:solidFill>
              </a:rPr>
              <a:t> Tracking animal populations and movement via ML-based sensors.</a:t>
            </a:r>
            <a:endParaRPr b="1"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Machine Learning?</a:t>
            </a:r>
            <a:endParaRPr/>
          </a:p>
        </p:txBody>
      </p:sp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1152475"/>
            <a:ext cx="85206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Humans can learn from </a:t>
            </a:r>
            <a:r>
              <a:rPr lang="en"/>
              <a:t>their</a:t>
            </a:r>
            <a:r>
              <a:rPr lang="en"/>
              <a:t> past experiences and make new </a:t>
            </a:r>
            <a:r>
              <a:rPr lang="en"/>
              <a:t>decisions</a:t>
            </a:r>
            <a:r>
              <a:rPr lang="en"/>
              <a:t> of </a:t>
            </a:r>
            <a:r>
              <a:rPr lang="en"/>
              <a:t>their</a:t>
            </a:r>
            <a:r>
              <a:rPr lang="en"/>
              <a:t> own…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3075" y="1963075"/>
            <a:ext cx="2258200" cy="22582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/>
          <p:nvPr/>
        </p:nvSpPr>
        <p:spPr>
          <a:xfrm>
            <a:off x="3454675" y="2820225"/>
            <a:ext cx="1950000" cy="543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this object ?</a:t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0150" y="2605660"/>
            <a:ext cx="3049275" cy="97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Machine Learning?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Humans can learn from their past experiences and make new decisions of their own…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3075" y="1963075"/>
            <a:ext cx="2258200" cy="22582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/>
          <p:nvPr/>
        </p:nvSpPr>
        <p:spPr>
          <a:xfrm>
            <a:off x="3454675" y="2820225"/>
            <a:ext cx="1886100" cy="543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is a car</a:t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0150" y="2605660"/>
            <a:ext cx="3049275" cy="97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Machine Learning?</a:t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985650"/>
            <a:ext cx="85206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ask the same question at </a:t>
            </a:r>
            <a:r>
              <a:rPr lang="en"/>
              <a:t>Tarzan, Naruto and a newborn baby</a:t>
            </a:r>
            <a:r>
              <a:rPr lang="en"/>
              <a:t>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8"/>
          <p:cNvSpPr/>
          <p:nvPr/>
        </p:nvSpPr>
        <p:spPr>
          <a:xfrm>
            <a:off x="3454675" y="2820225"/>
            <a:ext cx="1942800" cy="543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this object ?</a:t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0150" y="2605660"/>
            <a:ext cx="3049275" cy="973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" name="Google Shape;93;p18"/>
          <p:cNvGrpSpPr/>
          <p:nvPr/>
        </p:nvGrpSpPr>
        <p:grpSpPr>
          <a:xfrm>
            <a:off x="999250" y="1373665"/>
            <a:ext cx="1729826" cy="3436998"/>
            <a:chOff x="484400" y="1446327"/>
            <a:chExt cx="1729826" cy="3436998"/>
          </a:xfrm>
        </p:grpSpPr>
        <p:pic>
          <p:nvPicPr>
            <p:cNvPr id="94" name="Google Shape;94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4400" y="1446327"/>
              <a:ext cx="1729826" cy="973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5" name="Google Shape;95;p1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84400" y="2604575"/>
              <a:ext cx="1729826" cy="1055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6" name="Google Shape;96;p1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84400" y="3828225"/>
              <a:ext cx="1729824" cy="10551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7" name="Google Shape;97;p18"/>
          <p:cNvSpPr/>
          <p:nvPr/>
        </p:nvSpPr>
        <p:spPr>
          <a:xfrm>
            <a:off x="3384363" y="3676000"/>
            <a:ext cx="2083428" cy="107773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think they can </a:t>
            </a:r>
            <a:r>
              <a:rPr lang="en"/>
              <a:t>answer</a:t>
            </a:r>
            <a:r>
              <a:rPr lang="en"/>
              <a:t> it?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Machine Learning?</a:t>
            </a:r>
            <a:endParaRPr/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985650"/>
            <a:ext cx="85206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Certainly they cannot, because…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104" name="Google Shape;104;p19"/>
          <p:cNvGrpSpPr/>
          <p:nvPr/>
        </p:nvGrpSpPr>
        <p:grpSpPr>
          <a:xfrm>
            <a:off x="999250" y="1373665"/>
            <a:ext cx="1729826" cy="3436998"/>
            <a:chOff x="484400" y="1446327"/>
            <a:chExt cx="1729826" cy="3436998"/>
          </a:xfrm>
        </p:grpSpPr>
        <p:pic>
          <p:nvPicPr>
            <p:cNvPr id="105" name="Google Shape;105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84400" y="1446327"/>
              <a:ext cx="1729826" cy="973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6" name="Google Shape;106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4400" y="2604575"/>
              <a:ext cx="1729826" cy="1055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" name="Google Shape;107;p1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84400" y="3828225"/>
              <a:ext cx="1729824" cy="105510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08" name="Google Shape;108;p19"/>
          <p:cNvCxnSpPr/>
          <p:nvPr/>
        </p:nvCxnSpPr>
        <p:spPr>
          <a:xfrm>
            <a:off x="3113050" y="1881300"/>
            <a:ext cx="1515600" cy="9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" name="Google Shape;109;p19"/>
          <p:cNvCxnSpPr/>
          <p:nvPr/>
        </p:nvCxnSpPr>
        <p:spPr>
          <a:xfrm>
            <a:off x="3113050" y="3040100"/>
            <a:ext cx="1515600" cy="9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0" name="Google Shape;110;p19"/>
          <p:cNvCxnSpPr/>
          <p:nvPr/>
        </p:nvCxnSpPr>
        <p:spPr>
          <a:xfrm>
            <a:off x="3113050" y="4293550"/>
            <a:ext cx="1515600" cy="9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11" name="Google Shape;111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93175" y="754700"/>
            <a:ext cx="1420100" cy="142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10550" y="2218938"/>
            <a:ext cx="2235325" cy="125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94938" y="3520450"/>
            <a:ext cx="1466551" cy="1529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Machine Learning?</a:t>
            </a:r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311700" y="985650"/>
            <a:ext cx="85206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as human beings they all can observe and </a:t>
            </a:r>
            <a:r>
              <a:rPr lang="en"/>
              <a:t>learn</a:t>
            </a:r>
            <a:r>
              <a:rPr lang="en"/>
              <a:t>, Let’s show them cars…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120" name="Google Shape;120;p20"/>
          <p:cNvGrpSpPr/>
          <p:nvPr/>
        </p:nvGrpSpPr>
        <p:grpSpPr>
          <a:xfrm>
            <a:off x="999250" y="1373665"/>
            <a:ext cx="1729826" cy="3436998"/>
            <a:chOff x="484400" y="1446327"/>
            <a:chExt cx="1729826" cy="3436998"/>
          </a:xfrm>
        </p:grpSpPr>
        <p:pic>
          <p:nvPicPr>
            <p:cNvPr id="121" name="Google Shape;121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84400" y="1446327"/>
              <a:ext cx="1729826" cy="973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2" name="Google Shape;122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4400" y="2604575"/>
              <a:ext cx="1729826" cy="1055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3" name="Google Shape;123;p2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84400" y="3828225"/>
              <a:ext cx="1729824" cy="105510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24" name="Google Shape;124;p20"/>
          <p:cNvCxnSpPr/>
          <p:nvPr/>
        </p:nvCxnSpPr>
        <p:spPr>
          <a:xfrm>
            <a:off x="3680800" y="2982350"/>
            <a:ext cx="1515600" cy="9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25" name="Google Shape;125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35400" y="1570950"/>
            <a:ext cx="3042452" cy="3042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Machine Learning?</a:t>
            </a:r>
            <a:endParaRPr/>
          </a:p>
        </p:txBody>
      </p:sp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311700" y="985650"/>
            <a:ext cx="85206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/>
              <a:t>Let’s ask the same question the same question again…</a:t>
            </a:r>
            <a:endParaRPr sz="1500"/>
          </a:p>
        </p:txBody>
      </p:sp>
      <p:sp>
        <p:nvSpPr>
          <p:cNvPr id="132" name="Google Shape;132;p21"/>
          <p:cNvSpPr/>
          <p:nvPr/>
        </p:nvSpPr>
        <p:spPr>
          <a:xfrm>
            <a:off x="3454675" y="2820225"/>
            <a:ext cx="1942800" cy="543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this object ?</a:t>
            </a:r>
            <a:endParaRPr/>
          </a:p>
        </p:txBody>
      </p:sp>
      <p:pic>
        <p:nvPicPr>
          <p:cNvPr id="133" name="Google Shape;13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0150" y="2605660"/>
            <a:ext cx="3049275" cy="973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21"/>
          <p:cNvGrpSpPr/>
          <p:nvPr/>
        </p:nvGrpSpPr>
        <p:grpSpPr>
          <a:xfrm>
            <a:off x="999250" y="1373665"/>
            <a:ext cx="1729826" cy="3436998"/>
            <a:chOff x="484400" y="1446327"/>
            <a:chExt cx="1729826" cy="3436998"/>
          </a:xfrm>
        </p:grpSpPr>
        <p:pic>
          <p:nvPicPr>
            <p:cNvPr id="135" name="Google Shape;135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4400" y="1446327"/>
              <a:ext cx="1729826" cy="973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6" name="Google Shape;136;p2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84400" y="2604575"/>
              <a:ext cx="1729826" cy="1055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7" name="Google Shape;137;p2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84400" y="3828225"/>
              <a:ext cx="1729824" cy="10551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8" name="Google Shape;138;p21"/>
          <p:cNvSpPr/>
          <p:nvPr/>
        </p:nvSpPr>
        <p:spPr>
          <a:xfrm>
            <a:off x="3384363" y="3676000"/>
            <a:ext cx="2083428" cy="107773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think they can answer it?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